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82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5" r:id="rId13"/>
    <p:sldId id="286" r:id="rId14"/>
    <p:sldId id="284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327"/>
    <a:srgbClr val="F48835"/>
    <a:srgbClr val="03244D"/>
    <a:srgbClr val="002C6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E1F00-2CA4-40C4-8481-91A799150F47}" v="3" dt="2021-12-03T14:56:13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5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a Capule" userId="78436d45-57b4-4dd9-a78b-f021974806dc" providerId="ADAL" clId="{379E1F00-2CA4-40C4-8481-91A799150F47}"/>
    <pc:docChg chg="undo custSel modSld">
      <pc:chgData name="Theresa Capule" userId="78436d45-57b4-4dd9-a78b-f021974806dc" providerId="ADAL" clId="{379E1F00-2CA4-40C4-8481-91A799150F47}" dt="2021-12-03T14:56:17.167" v="40" actId="20577"/>
      <pc:docMkLst>
        <pc:docMk/>
      </pc:docMkLst>
      <pc:sldChg chg="addSp delSp modSp mod">
        <pc:chgData name="Theresa Capule" userId="78436d45-57b4-4dd9-a78b-f021974806dc" providerId="ADAL" clId="{379E1F00-2CA4-40C4-8481-91A799150F47}" dt="2021-12-03T14:54:59.410" v="37" actId="1076"/>
        <pc:sldMkLst>
          <pc:docMk/>
          <pc:sldMk cId="2823520326" sldId="275"/>
        </pc:sldMkLst>
        <pc:picChg chg="del">
          <ac:chgData name="Theresa Capule" userId="78436d45-57b4-4dd9-a78b-f021974806dc" providerId="ADAL" clId="{379E1F00-2CA4-40C4-8481-91A799150F47}" dt="2021-12-03T14:54:54.857" v="36" actId="478"/>
          <ac:picMkLst>
            <pc:docMk/>
            <pc:sldMk cId="2823520326" sldId="275"/>
            <ac:picMk id="11" creationId="{00000000-0000-0000-0000-000000000000}"/>
          </ac:picMkLst>
        </pc:picChg>
        <pc:picChg chg="add mod">
          <ac:chgData name="Theresa Capule" userId="78436d45-57b4-4dd9-a78b-f021974806dc" providerId="ADAL" clId="{379E1F00-2CA4-40C4-8481-91A799150F47}" dt="2021-12-03T14:54:59.410" v="37" actId="1076"/>
          <ac:picMkLst>
            <pc:docMk/>
            <pc:sldMk cId="2823520326" sldId="275"/>
            <ac:picMk id="12" creationId="{F299899D-CE9E-4806-BBA6-B87C207FF1AD}"/>
          </ac:picMkLst>
        </pc:picChg>
      </pc:sldChg>
      <pc:sldChg chg="addSp delSp modSp mod">
        <pc:chgData name="Theresa Capule" userId="78436d45-57b4-4dd9-a78b-f021974806dc" providerId="ADAL" clId="{379E1F00-2CA4-40C4-8481-91A799150F47}" dt="2021-12-03T14:56:17.167" v="40" actId="20577"/>
        <pc:sldMkLst>
          <pc:docMk/>
          <pc:sldMk cId="749656085" sldId="284"/>
        </pc:sldMkLst>
        <pc:spChg chg="del">
          <ac:chgData name="Theresa Capule" userId="78436d45-57b4-4dd9-a78b-f021974806dc" providerId="ADAL" clId="{379E1F00-2CA4-40C4-8481-91A799150F47}" dt="2021-12-03T14:53:41.439" v="32" actId="478"/>
          <ac:spMkLst>
            <pc:docMk/>
            <pc:sldMk cId="749656085" sldId="284"/>
            <ac:spMk id="28" creationId="{00000000-0000-0000-0000-000000000000}"/>
          </ac:spMkLst>
        </pc:spChg>
        <pc:spChg chg="mod">
          <ac:chgData name="Theresa Capule" userId="78436d45-57b4-4dd9-a78b-f021974806dc" providerId="ADAL" clId="{379E1F00-2CA4-40C4-8481-91A799150F47}" dt="2021-12-03T14:56:17.167" v="40" actId="20577"/>
          <ac:spMkLst>
            <pc:docMk/>
            <pc:sldMk cId="749656085" sldId="284"/>
            <ac:spMk id="30" creationId="{00000000-0000-0000-0000-000000000000}"/>
          </ac:spMkLst>
        </pc:spChg>
        <pc:picChg chg="add mod">
          <ac:chgData name="Theresa Capule" userId="78436d45-57b4-4dd9-a78b-f021974806dc" providerId="ADAL" clId="{379E1F00-2CA4-40C4-8481-91A799150F47}" dt="2021-12-03T14:53:45.370" v="33" actId="1076"/>
          <ac:picMkLst>
            <pc:docMk/>
            <pc:sldMk cId="749656085" sldId="284"/>
            <ac:picMk id="9" creationId="{E4970016-B8E0-4F72-A4B7-5E4AE59810B3}"/>
          </ac:picMkLst>
        </pc:picChg>
        <pc:picChg chg="del">
          <ac:chgData name="Theresa Capule" userId="78436d45-57b4-4dd9-a78b-f021974806dc" providerId="ADAL" clId="{379E1F00-2CA4-40C4-8481-91A799150F47}" dt="2021-12-03T14:53:30.919" v="28" actId="478"/>
          <ac:picMkLst>
            <pc:docMk/>
            <pc:sldMk cId="749656085" sldId="284"/>
            <ac:picMk id="29" creationId="{00000000-0000-0000-0000-000000000000}"/>
          </ac:picMkLst>
        </pc:picChg>
      </pc:sldChg>
      <pc:sldChg chg="addSp delSp modSp mod">
        <pc:chgData name="Theresa Capule" userId="78436d45-57b4-4dd9-a78b-f021974806dc" providerId="ADAL" clId="{379E1F00-2CA4-40C4-8481-91A799150F47}" dt="2021-12-03T14:48:13.083" v="17" actId="1582"/>
        <pc:sldMkLst>
          <pc:docMk/>
          <pc:sldMk cId="1613847651" sldId="285"/>
        </pc:sldMkLst>
        <pc:spChg chg="add mod">
          <ac:chgData name="Theresa Capule" userId="78436d45-57b4-4dd9-a78b-f021974806dc" providerId="ADAL" clId="{379E1F00-2CA4-40C4-8481-91A799150F47}" dt="2021-12-03T14:47:31.690" v="11" actId="1582"/>
          <ac:spMkLst>
            <pc:docMk/>
            <pc:sldMk cId="1613847651" sldId="285"/>
            <ac:spMk id="12" creationId="{A5D288A5-CCD1-4620-8001-2D2335D0D39D}"/>
          </ac:spMkLst>
        </pc:spChg>
        <pc:picChg chg="add mod">
          <ac:chgData name="Theresa Capule" userId="78436d45-57b4-4dd9-a78b-f021974806dc" providerId="ADAL" clId="{379E1F00-2CA4-40C4-8481-91A799150F47}" dt="2021-12-03T14:47:51.234" v="14" actId="1076"/>
          <ac:picMkLst>
            <pc:docMk/>
            <pc:sldMk cId="1613847651" sldId="285"/>
            <ac:picMk id="11" creationId="{35BCDEEF-FAD1-402E-9260-82C33CA81DA0}"/>
          </ac:picMkLst>
        </pc:picChg>
        <pc:picChg chg="del">
          <ac:chgData name="Theresa Capule" userId="78436d45-57b4-4dd9-a78b-f021974806dc" providerId="ADAL" clId="{379E1F00-2CA4-40C4-8481-91A799150F47}" dt="2021-12-03T14:46:45.046" v="4" actId="478"/>
          <ac:picMkLst>
            <pc:docMk/>
            <pc:sldMk cId="1613847651" sldId="285"/>
            <ac:picMk id="19" creationId="{00000000-0000-0000-0000-000000000000}"/>
          </ac:picMkLst>
        </pc:picChg>
        <pc:cxnChg chg="add del">
          <ac:chgData name="Theresa Capule" userId="78436d45-57b4-4dd9-a78b-f021974806dc" providerId="ADAL" clId="{379E1F00-2CA4-40C4-8481-91A799150F47}" dt="2021-12-03T14:47:44.927" v="13" actId="11529"/>
          <ac:cxnSpMkLst>
            <pc:docMk/>
            <pc:sldMk cId="1613847651" sldId="285"/>
            <ac:cxnSpMk id="14" creationId="{3A80A8DD-F78B-4A1E-9838-E7F1A8555554}"/>
          </ac:cxnSpMkLst>
        </pc:cxnChg>
        <pc:cxnChg chg="add mod">
          <ac:chgData name="Theresa Capule" userId="78436d45-57b4-4dd9-a78b-f021974806dc" providerId="ADAL" clId="{379E1F00-2CA4-40C4-8481-91A799150F47}" dt="2021-12-03T14:48:13.083" v="17" actId="1582"/>
          <ac:cxnSpMkLst>
            <pc:docMk/>
            <pc:sldMk cId="1613847651" sldId="285"/>
            <ac:cxnSpMk id="16" creationId="{7A726019-047B-4365-9CCF-A71BD5998B2F}"/>
          </ac:cxnSpMkLst>
        </pc:cxnChg>
      </pc:sldChg>
      <pc:sldChg chg="addSp delSp modSp mod">
        <pc:chgData name="Theresa Capule" userId="78436d45-57b4-4dd9-a78b-f021974806dc" providerId="ADAL" clId="{379E1F00-2CA4-40C4-8481-91A799150F47}" dt="2021-12-03T14:49:19.827" v="23" actId="1076"/>
        <pc:sldMkLst>
          <pc:docMk/>
          <pc:sldMk cId="240233736" sldId="286"/>
        </pc:sldMkLst>
        <pc:picChg chg="add mod">
          <ac:chgData name="Theresa Capule" userId="78436d45-57b4-4dd9-a78b-f021974806dc" providerId="ADAL" clId="{379E1F00-2CA4-40C4-8481-91A799150F47}" dt="2021-12-03T14:49:19.827" v="23" actId="1076"/>
          <ac:picMkLst>
            <pc:docMk/>
            <pc:sldMk cId="240233736" sldId="286"/>
            <ac:picMk id="11" creationId="{ED912836-8B29-46F2-BAF9-E0FCC3C67AD2}"/>
          </ac:picMkLst>
        </pc:picChg>
        <pc:picChg chg="del">
          <ac:chgData name="Theresa Capule" userId="78436d45-57b4-4dd9-a78b-f021974806dc" providerId="ADAL" clId="{379E1F00-2CA4-40C4-8481-91A799150F47}" dt="2021-12-03T14:49:09.026" v="20" actId="478"/>
          <ac:picMkLst>
            <pc:docMk/>
            <pc:sldMk cId="240233736" sldId="286"/>
            <ac:picMk id="1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49E03-0466-4BA8-A858-B57748C52D4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296F-3539-4BB8-B121-C2344113B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8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CD21-7149-4040-AF0C-F69FCA9B504E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4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C537-FF44-4ADC-9A97-2F35F2250528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6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0D63-D788-445D-B8F5-E48ABA665E2E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A87-A20C-4EFB-AF9D-965821F737A5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38F7-7BD8-49E7-A2E9-C946015AE508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CC4-E8D3-417A-A60A-93131830F53E}" type="datetime1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Auburn University, Office of International Programs www.auburn.edu/international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2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EEF5-A000-46A2-8CEA-4A103E72CEDF}" type="datetime1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Auburn University, Office of International Programs www.auburn.edu/international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0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B231-D46B-4DF1-9E9E-4FD7DB4E50B8}" type="datetime1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Auburn University, Office of International Programs www.auburn.edu/international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2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F95D-E0D9-4A19-9034-84DE76D9FD71}" type="datetime1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Auburn University, Office of International Programs www.auburn.edu/international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4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588C-3C3E-43D7-8399-1C80CCDFD161}" type="datetime1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Auburn University, Office of International Programs www.auburn.edu/international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7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5A65-CA0E-4F8A-ADDF-43A42BBAFC36}" type="datetime1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Auburn University, Office of International Programs www.auburn.edu/international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54E0-DECC-4B3B-A854-176F88B4D252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F750-C6B3-42C0-8DAE-9F4AD7C1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uburn.ed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itapps.auburn.edu/myaccoun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uburn.edu/activat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70482"/>
            <a:ext cx="9144000" cy="2387600"/>
          </a:xfrm>
          <a:solidFill>
            <a:srgbClr val="002C61"/>
          </a:solidFill>
          <a:ln>
            <a:solidFill>
              <a:srgbClr val="002060"/>
            </a:solidFill>
          </a:ln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AU ACCESS 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ACTIVATION &amp; LOG 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64609"/>
            <a:ext cx="9144000" cy="641531"/>
          </a:xfrm>
          <a:solidFill>
            <a:srgbClr val="002C61"/>
          </a:solidFill>
          <a:ln>
            <a:solidFill>
              <a:srgbClr val="002060"/>
            </a:solidFill>
          </a:ln>
        </p:spPr>
        <p:txBody>
          <a:bodyPr anchor="ctr"/>
          <a:lstStyle/>
          <a:p>
            <a:r>
              <a:rPr lang="en-US" spc="600" dirty="0">
                <a:solidFill>
                  <a:schemeClr val="bg1"/>
                </a:solidFill>
                <a:latin typeface="Century" panose="02040604050505020304" pitchFamily="18" charset="0"/>
              </a:rPr>
              <a:t>WELCOME TO AUBURN UNIVERSITY</a:t>
            </a:r>
          </a:p>
        </p:txBody>
      </p:sp>
      <p:sp>
        <p:nvSpPr>
          <p:cNvPr id="4" name="Half Frame 3"/>
          <p:cNvSpPr/>
          <p:nvPr/>
        </p:nvSpPr>
        <p:spPr>
          <a:xfrm>
            <a:off x="1201783" y="654071"/>
            <a:ext cx="2847703" cy="2769326"/>
          </a:xfrm>
          <a:prstGeom prst="halfFrame">
            <a:avLst>
              <a:gd name="adj1" fmla="val 8297"/>
              <a:gd name="adj2" fmla="val 8585"/>
            </a:avLst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8" y="5309319"/>
            <a:ext cx="6217924" cy="1381761"/>
          </a:xfrm>
          <a:prstGeom prst="rect">
            <a:avLst/>
          </a:prstGeom>
        </p:spPr>
      </p:pic>
      <p:sp>
        <p:nvSpPr>
          <p:cNvPr id="7" name="Half Frame 6"/>
          <p:cNvSpPr/>
          <p:nvPr/>
        </p:nvSpPr>
        <p:spPr>
          <a:xfrm rot="10800000">
            <a:off x="8142514" y="892104"/>
            <a:ext cx="2847703" cy="2769326"/>
          </a:xfrm>
          <a:prstGeom prst="halfFrame">
            <a:avLst>
              <a:gd name="adj1" fmla="val 8297"/>
              <a:gd name="adj2" fmla="val 8585"/>
            </a:avLst>
          </a:prstGeom>
          <a:solidFill>
            <a:srgbClr val="FA8327"/>
          </a:solidFill>
          <a:ln>
            <a:solidFill>
              <a:srgbClr val="F4883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24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2C6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   7 steps to activate your AU Access</a:t>
            </a:r>
          </a:p>
        </p:txBody>
      </p:sp>
      <p:sp>
        <p:nvSpPr>
          <p:cNvPr id="4" name="Chevron 3"/>
          <p:cNvSpPr/>
          <p:nvPr/>
        </p:nvSpPr>
        <p:spPr>
          <a:xfrm>
            <a:off x="434340" y="524985"/>
            <a:ext cx="1084218" cy="1005840"/>
          </a:xfrm>
          <a:prstGeom prst="chevron">
            <a:avLst>
              <a:gd name="adj" fmla="val 77273"/>
            </a:avLst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16329" y="485797"/>
            <a:ext cx="1188720" cy="1084218"/>
          </a:xfrm>
          <a:prstGeom prst="triangle">
            <a:avLst/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>
                <a:latin typeface="Century Gothic" panose="020B0502020202020204" pitchFamily="34" charset="0"/>
              </a:rPr>
              <a:t>10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1883508"/>
            <a:ext cx="1899125" cy="54864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1711574" y="1883508"/>
            <a:ext cx="1899125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423146" y="1883508"/>
            <a:ext cx="1899125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134709" y="1883508"/>
            <a:ext cx="1899125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854105" y="1883508"/>
            <a:ext cx="1899125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8575422" y="1883508"/>
            <a:ext cx="1899125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10285057" y="1883508"/>
            <a:ext cx="1899125" cy="548640"/>
          </a:xfrm>
          <a:prstGeom prst="chevron">
            <a:avLst/>
          </a:prstGeom>
          <a:solidFill>
            <a:srgbClr val="F48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757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6500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7402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2556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04180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75082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70669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7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t="4684" r="1367" b="10321"/>
          <a:stretch/>
        </p:blipFill>
        <p:spPr>
          <a:xfrm>
            <a:off x="4517292" y="2523259"/>
            <a:ext cx="6836506" cy="37603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34340" y="2707204"/>
            <a:ext cx="3313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C61"/>
                </a:solidFill>
                <a:latin typeface="Century Gothic" panose="020B0502020202020204" pitchFamily="34" charset="0"/>
              </a:rPr>
              <a:t>Your AU Access account has successfully been activated</a:t>
            </a:r>
            <a:endParaRPr lang="en-US" sz="1600" b="1" dirty="0">
              <a:solidFill>
                <a:srgbClr val="002C6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68580" y="2551735"/>
            <a:ext cx="4356264" cy="949558"/>
          </a:xfrm>
          <a:prstGeom prst="round2DiagRect">
            <a:avLst/>
          </a:prstGeom>
          <a:noFill/>
          <a:ln>
            <a:solidFill>
              <a:srgbClr val="FA8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7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335" y="1926071"/>
            <a:ext cx="9144000" cy="2387600"/>
          </a:xfrm>
          <a:solidFill>
            <a:srgbClr val="002C61"/>
          </a:solidFill>
          <a:ln>
            <a:solidFill>
              <a:srgbClr val="002060"/>
            </a:solidFill>
          </a:ln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Let’s LOG IN to 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your AU Access</a:t>
            </a:r>
          </a:p>
        </p:txBody>
      </p:sp>
      <p:sp>
        <p:nvSpPr>
          <p:cNvPr id="4" name="Half Frame 3"/>
          <p:cNvSpPr/>
          <p:nvPr/>
        </p:nvSpPr>
        <p:spPr>
          <a:xfrm>
            <a:off x="1144118" y="1609660"/>
            <a:ext cx="2847703" cy="2769326"/>
          </a:xfrm>
          <a:prstGeom prst="halfFrame">
            <a:avLst>
              <a:gd name="adj1" fmla="val 8297"/>
              <a:gd name="adj2" fmla="val 8585"/>
            </a:avLst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8" y="5309319"/>
            <a:ext cx="6217924" cy="1381761"/>
          </a:xfrm>
          <a:prstGeom prst="rect">
            <a:avLst/>
          </a:prstGeom>
        </p:spPr>
      </p:pic>
      <p:sp>
        <p:nvSpPr>
          <p:cNvPr id="7" name="Half Frame 6"/>
          <p:cNvSpPr/>
          <p:nvPr/>
        </p:nvSpPr>
        <p:spPr>
          <a:xfrm rot="10800000">
            <a:off x="8084849" y="1847693"/>
            <a:ext cx="2847703" cy="2769326"/>
          </a:xfrm>
          <a:prstGeom prst="halfFrame">
            <a:avLst>
              <a:gd name="adj1" fmla="val 8297"/>
              <a:gd name="adj2" fmla="val 8585"/>
            </a:avLst>
          </a:prstGeom>
          <a:solidFill>
            <a:srgbClr val="FA8327"/>
          </a:solidFill>
          <a:ln>
            <a:solidFill>
              <a:srgbClr val="F4883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1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2C6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   3 steps to log in to your AU Access</a:t>
            </a:r>
          </a:p>
        </p:txBody>
      </p:sp>
      <p:sp>
        <p:nvSpPr>
          <p:cNvPr id="4" name="Chevron 3"/>
          <p:cNvSpPr/>
          <p:nvPr/>
        </p:nvSpPr>
        <p:spPr>
          <a:xfrm>
            <a:off x="434340" y="524985"/>
            <a:ext cx="1084218" cy="1005840"/>
          </a:xfrm>
          <a:prstGeom prst="chevron">
            <a:avLst>
              <a:gd name="adj" fmla="val 77273"/>
            </a:avLst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16329" y="485797"/>
            <a:ext cx="1188720" cy="1084218"/>
          </a:xfrm>
          <a:prstGeom prst="triangle">
            <a:avLst/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>
                <a:latin typeface="Century Gothic" panose="020B0502020202020204" pitchFamily="34" charset="0"/>
              </a:rPr>
              <a:t>12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1883508"/>
            <a:ext cx="4137291" cy="548640"/>
          </a:xfrm>
          <a:prstGeom prst="homePlate">
            <a:avLst/>
          </a:prstGeom>
          <a:solidFill>
            <a:srgbClr val="F48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52798" y="19597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1</a:t>
            </a:r>
          </a:p>
        </p:txBody>
      </p:sp>
      <p:sp>
        <p:nvSpPr>
          <p:cNvPr id="27" name="Round Diagonal Corner Rectangle 26"/>
          <p:cNvSpPr/>
          <p:nvPr/>
        </p:nvSpPr>
        <p:spPr>
          <a:xfrm>
            <a:off x="68580" y="2551734"/>
            <a:ext cx="4356264" cy="1212957"/>
          </a:xfrm>
          <a:prstGeom prst="round2DiagRect">
            <a:avLst/>
          </a:prstGeom>
          <a:noFill/>
          <a:ln>
            <a:solidFill>
              <a:srgbClr val="FA8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7252" y="2696547"/>
            <a:ext cx="4118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C61"/>
                </a:solidFill>
                <a:latin typeface="Century Gothic" panose="020B0502020202020204" pitchFamily="34" charset="0"/>
              </a:rPr>
              <a:t>Visit </a:t>
            </a:r>
            <a:r>
              <a:rPr lang="en-US" dirty="0">
                <a:solidFill>
                  <a:srgbClr val="002C61"/>
                </a:solidFill>
                <a:latin typeface="Century Gothic" panose="020B0502020202020204" pitchFamily="34" charset="0"/>
                <a:hlinkClick r:id="rId2"/>
              </a:rPr>
              <a:t>www.auburn.edu</a:t>
            </a:r>
            <a:r>
              <a:rPr lang="en-US" dirty="0">
                <a:solidFill>
                  <a:srgbClr val="002C61"/>
                </a:solidFill>
                <a:latin typeface="Century Gothic" panose="020B0502020202020204" pitchFamily="34" charset="0"/>
              </a:rPr>
              <a:t> and click on </a:t>
            </a:r>
          </a:p>
          <a:p>
            <a:r>
              <a:rPr lang="en-US" dirty="0">
                <a:solidFill>
                  <a:srgbClr val="002C61"/>
                </a:solidFill>
                <a:latin typeface="Century Gothic" panose="020B0502020202020204" pitchFamily="34" charset="0"/>
              </a:rPr>
              <a:t>“AU Access” located at the right </a:t>
            </a:r>
          </a:p>
          <a:p>
            <a:r>
              <a:rPr lang="en-US" dirty="0">
                <a:solidFill>
                  <a:srgbClr val="002C61"/>
                </a:solidFill>
                <a:latin typeface="Century Gothic" panose="020B0502020202020204" pitchFamily="34" charset="0"/>
              </a:rPr>
              <a:t>top corner in the menu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BCDEEF-FAD1-402E-9260-82C33CA81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180" y="2551734"/>
            <a:ext cx="6811620" cy="36340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5D288A5-CCD1-4620-8001-2D2335D0D39D}"/>
              </a:ext>
            </a:extLst>
          </p:cNvPr>
          <p:cNvSpPr/>
          <p:nvPr/>
        </p:nvSpPr>
        <p:spPr>
          <a:xfrm>
            <a:off x="9835116" y="2551734"/>
            <a:ext cx="606056" cy="223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726019-047B-4365-9CCF-A71BD5998B2F}"/>
              </a:ext>
            </a:extLst>
          </p:cNvPr>
          <p:cNvCxnSpPr/>
          <p:nvPr/>
        </p:nvCxnSpPr>
        <p:spPr>
          <a:xfrm flipV="1">
            <a:off x="9005777" y="2775098"/>
            <a:ext cx="829339" cy="468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84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2C6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   3 steps to log in to your AU Access</a:t>
            </a:r>
          </a:p>
        </p:txBody>
      </p:sp>
      <p:sp>
        <p:nvSpPr>
          <p:cNvPr id="4" name="Chevron 3"/>
          <p:cNvSpPr/>
          <p:nvPr/>
        </p:nvSpPr>
        <p:spPr>
          <a:xfrm>
            <a:off x="434340" y="524985"/>
            <a:ext cx="1084218" cy="1005840"/>
          </a:xfrm>
          <a:prstGeom prst="chevron">
            <a:avLst>
              <a:gd name="adj" fmla="val 77273"/>
            </a:avLst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16329" y="485797"/>
            <a:ext cx="1188720" cy="1084218"/>
          </a:xfrm>
          <a:prstGeom prst="triangle">
            <a:avLst/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>
                <a:latin typeface="Century Gothic" panose="020B0502020202020204" pitchFamily="34" charset="0"/>
              </a:rPr>
              <a:t>13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1883508"/>
            <a:ext cx="4137291" cy="54864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038600" y="1875724"/>
            <a:ext cx="4137291" cy="548640"/>
          </a:xfrm>
          <a:prstGeom prst="chevron">
            <a:avLst/>
          </a:prstGeom>
          <a:solidFill>
            <a:srgbClr val="F48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2798" y="19597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53707" y="1973162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2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371" y="2685606"/>
            <a:ext cx="4110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C61"/>
                </a:solidFill>
                <a:latin typeface="Century Gothic" panose="020B0502020202020204" pitchFamily="34" charset="0"/>
              </a:rPr>
              <a:t>Log in with your personal and confidential AU Access credentials created earlier </a:t>
            </a:r>
          </a:p>
        </p:txBody>
      </p:sp>
      <p:sp>
        <p:nvSpPr>
          <p:cNvPr id="19" name="Round Diagonal Corner Rectangle 18"/>
          <p:cNvSpPr/>
          <p:nvPr/>
        </p:nvSpPr>
        <p:spPr>
          <a:xfrm>
            <a:off x="68580" y="2551734"/>
            <a:ext cx="4356264" cy="1212957"/>
          </a:xfrm>
          <a:prstGeom prst="round2DiagRect">
            <a:avLst/>
          </a:prstGeom>
          <a:noFill/>
          <a:ln>
            <a:solidFill>
              <a:srgbClr val="FA8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912836-8B29-46F2-BAF9-E0FCC3C67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635" y="2551734"/>
            <a:ext cx="7073751" cy="36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3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2C6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   3 steps to log in to your AU Access</a:t>
            </a:r>
          </a:p>
        </p:txBody>
      </p:sp>
      <p:sp>
        <p:nvSpPr>
          <p:cNvPr id="4" name="Chevron 3"/>
          <p:cNvSpPr/>
          <p:nvPr/>
        </p:nvSpPr>
        <p:spPr>
          <a:xfrm>
            <a:off x="434340" y="524985"/>
            <a:ext cx="1084218" cy="1005840"/>
          </a:xfrm>
          <a:prstGeom prst="chevron">
            <a:avLst>
              <a:gd name="adj" fmla="val 77273"/>
            </a:avLst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16329" y="485797"/>
            <a:ext cx="1188720" cy="1084218"/>
          </a:xfrm>
          <a:prstGeom prst="triangle">
            <a:avLst/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>
                <a:latin typeface="Century Gothic" panose="020B0502020202020204" pitchFamily="34" charset="0"/>
              </a:rPr>
              <a:t>14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1883508"/>
            <a:ext cx="4137291" cy="54864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038600" y="1875724"/>
            <a:ext cx="4137291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045071" y="1883508"/>
            <a:ext cx="4137291" cy="548640"/>
          </a:xfrm>
          <a:prstGeom prst="chevron">
            <a:avLst/>
          </a:prstGeom>
          <a:solidFill>
            <a:srgbClr val="F48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2798" y="19597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53707" y="1973162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70980" y="1973162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3</a:t>
            </a:r>
          </a:p>
        </p:txBody>
      </p:sp>
      <p:sp>
        <p:nvSpPr>
          <p:cNvPr id="27" name="Round Diagonal Corner Rectangle 26"/>
          <p:cNvSpPr/>
          <p:nvPr/>
        </p:nvSpPr>
        <p:spPr>
          <a:xfrm>
            <a:off x="68580" y="2551734"/>
            <a:ext cx="4356264" cy="3732377"/>
          </a:xfrm>
          <a:prstGeom prst="round2DiagRect">
            <a:avLst/>
          </a:prstGeom>
          <a:noFill/>
          <a:ln>
            <a:solidFill>
              <a:srgbClr val="FA8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7253" y="2652478"/>
            <a:ext cx="41189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002C61"/>
                </a:solidFill>
                <a:latin typeface="Century Gothic" panose="020B0502020202020204" pitchFamily="34" charset="0"/>
              </a:rPr>
              <a:t>Congratulations,</a:t>
            </a:r>
          </a:p>
          <a:p>
            <a:pPr lvl="0"/>
            <a:r>
              <a:rPr lang="en-US" sz="1600" dirty="0">
                <a:solidFill>
                  <a:srgbClr val="002C61"/>
                </a:solidFill>
                <a:latin typeface="Century Gothic" panose="020B0502020202020204" pitchFamily="34" charset="0"/>
              </a:rPr>
              <a:t>your AU Access account is now all set!</a:t>
            </a:r>
          </a:p>
          <a:p>
            <a:pPr lvl="0"/>
            <a:endParaRPr lang="en-US" sz="1600" dirty="0">
              <a:solidFill>
                <a:srgbClr val="002C6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sz="1600" b="1" dirty="0">
                <a:solidFill>
                  <a:srgbClr val="FA8327"/>
                </a:solidFill>
                <a:latin typeface="Century Gothic" panose="020B0502020202020204" pitchFamily="34" charset="0"/>
              </a:rPr>
              <a:t>Be aware</a:t>
            </a:r>
          </a:p>
          <a:p>
            <a:pPr lvl="0"/>
            <a:r>
              <a:rPr lang="en-US" sz="1200" dirty="0">
                <a:solidFill>
                  <a:srgbClr val="002C61"/>
                </a:solidFill>
                <a:latin typeface="Century Gothic" panose="020B0502020202020204" pitchFamily="34" charset="0"/>
              </a:rPr>
              <a:t>Should you need to reset your password visit this </a:t>
            </a:r>
            <a:r>
              <a:rPr lang="en-US" sz="1200">
                <a:solidFill>
                  <a:srgbClr val="002C61"/>
                </a:solidFill>
                <a:latin typeface="Century Gothic" panose="020B0502020202020204" pitchFamily="34" charset="0"/>
              </a:rPr>
              <a:t>website </a:t>
            </a:r>
            <a:r>
              <a:rPr lang="en-US" sz="1200">
                <a:solidFill>
                  <a:srgbClr val="002C61"/>
                </a:solidFill>
                <a:latin typeface="Century Gothic" panose="020B0502020202020204" pitchFamily="34" charset="0"/>
                <a:hlinkClick r:id="rId2"/>
              </a:rPr>
              <a:t>https://oitapps.auburn.edu/myaccount/</a:t>
            </a:r>
            <a:r>
              <a:rPr lang="en-US" sz="1200">
                <a:solidFill>
                  <a:srgbClr val="002C61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n-US" sz="1200" dirty="0">
              <a:solidFill>
                <a:srgbClr val="002C6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sz="1200" dirty="0">
                <a:solidFill>
                  <a:srgbClr val="002C61"/>
                </a:solidFill>
                <a:latin typeface="Century Gothic" panose="020B0502020202020204" pitchFamily="34" charset="0"/>
              </a:rPr>
              <a:t>Most students are able to activate their AU Account (also known as Tiger account) overseas.</a:t>
            </a:r>
          </a:p>
          <a:p>
            <a:pPr lvl="0"/>
            <a:endParaRPr lang="en-US" sz="1200" dirty="0">
              <a:solidFill>
                <a:srgbClr val="002C6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sz="1200" dirty="0">
                <a:solidFill>
                  <a:srgbClr val="002C61"/>
                </a:solidFill>
                <a:latin typeface="Century Gothic" panose="020B0502020202020204" pitchFamily="34" charset="0"/>
              </a:rPr>
              <a:t>If you are still experiencing technical issues after seeking help with OIT Help Desk, do not worry, we will get your account fixed once you arrive on campus.</a:t>
            </a:r>
          </a:p>
          <a:p>
            <a:pPr lvl="0"/>
            <a:endParaRPr lang="en-US" sz="1200" dirty="0">
              <a:solidFill>
                <a:srgbClr val="002C6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sz="1200" dirty="0">
                <a:solidFill>
                  <a:srgbClr val="002C61"/>
                </a:solidFill>
                <a:latin typeface="Century Gothic" panose="020B0502020202020204" pitchFamily="34" charset="0"/>
              </a:rPr>
              <a:t>Please be aware of our online check-in reservation event. The link for reservation will be/has been sent to you.</a:t>
            </a:r>
            <a:endParaRPr lang="en-US" sz="1600" dirty="0">
              <a:solidFill>
                <a:srgbClr val="002C6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4970016-B8E0-4F72-A4B7-5E4AE5981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17" y="2652478"/>
            <a:ext cx="6982320" cy="30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56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8"/>
          <a:stretch/>
        </p:blipFill>
        <p:spPr>
          <a:xfrm>
            <a:off x="1349675" y="661063"/>
            <a:ext cx="4389120" cy="4057807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370320" y="776614"/>
            <a:ext cx="5181600" cy="356991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O"/>
            </a:pPr>
            <a:endParaRPr lang="en-US" sz="3600" dirty="0">
              <a:solidFill>
                <a:srgbClr val="002C6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O"/>
            </a:pPr>
            <a:r>
              <a:rPr lang="en-US" sz="3600" dirty="0">
                <a:solidFill>
                  <a:srgbClr val="002C61"/>
                </a:solidFill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2C6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228 Foy Hall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C6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Auburn University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C6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Auburn, AL 36849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02C6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)"/>
            </a:pPr>
            <a:r>
              <a:rPr lang="en-US" sz="3200" dirty="0">
                <a:solidFill>
                  <a:srgbClr val="002C6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(334) 844-5001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02C6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*"/>
            </a:pPr>
            <a:r>
              <a:rPr lang="en-US" sz="3200" dirty="0">
                <a:solidFill>
                  <a:srgbClr val="002C6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intledu@auburn.edu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>
                <a:latin typeface="Century Gothic" panose="020B0502020202020204" pitchFamily="34" charset="0"/>
              </a:rPr>
              <a:t>15</a:t>
            </a:fld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Image result for facebook symbol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29" y="4720358"/>
            <a:ext cx="548640" cy="548640"/>
          </a:xfrm>
          <a:prstGeom prst="roundRect">
            <a:avLst/>
          </a:prstGeom>
          <a:noFill/>
          <a:ln>
            <a:noFill/>
          </a:ln>
          <a:effectLst>
            <a:softEdge rad="12700"/>
          </a:effectLst>
        </p:spPr>
      </p:pic>
      <p:pic>
        <p:nvPicPr>
          <p:cNvPr id="18" name="Picture 17" descr="Related image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0" y="4738081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Image result for twitter logo"/>
          <p:cNvPicPr/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31" y="4720358"/>
            <a:ext cx="548640" cy="548640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096532" y="5286721"/>
            <a:ext cx="39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C61"/>
                </a:solidFill>
                <a:latin typeface="Century Gothic" panose="020B0502020202020204" pitchFamily="34" charset="0"/>
              </a:rPr>
              <a:t>@AUIntlPrograms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094539" y="776614"/>
            <a:ext cx="2923" cy="3569918"/>
          </a:xfrm>
          <a:prstGeom prst="line">
            <a:avLst/>
          </a:prstGeom>
          <a:ln w="38100">
            <a:solidFill>
              <a:srgbClr val="F48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50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89120"/>
          </a:xfrm>
          <a:ln w="38100">
            <a:solidFill>
              <a:srgbClr val="002C61"/>
            </a:solidFill>
          </a:ln>
        </p:spPr>
        <p:txBody>
          <a:bodyPr>
            <a:normAutofit/>
          </a:bodyPr>
          <a:lstStyle/>
          <a:p>
            <a:pPr marL="0" indent="0" algn="ctr">
              <a:buClr>
                <a:srgbClr val="002060"/>
              </a:buClr>
              <a:buNone/>
            </a:pPr>
            <a:endParaRPr lang="en-US" sz="3600" b="1" dirty="0">
              <a:solidFill>
                <a:srgbClr val="F48835"/>
              </a:solidFill>
              <a:latin typeface="Century Gothic" panose="020B0502020202020204" pitchFamily="34" charset="0"/>
            </a:endParaRPr>
          </a:p>
          <a:p>
            <a:pPr marL="0" indent="0" algn="ctr">
              <a:buClr>
                <a:srgbClr val="002060"/>
              </a:buClr>
              <a:buNone/>
            </a:pPr>
            <a:endParaRPr lang="en-US" sz="3600" b="1" dirty="0">
              <a:solidFill>
                <a:srgbClr val="F48835"/>
              </a:solidFill>
              <a:latin typeface="Century Gothic" panose="020B0502020202020204" pitchFamily="34" charset="0"/>
            </a:endParaRPr>
          </a:p>
          <a:p>
            <a:pPr marL="0" indent="0" algn="ctr">
              <a:buClr>
                <a:srgbClr val="002060"/>
              </a:buClr>
              <a:buNone/>
            </a:pPr>
            <a:endParaRPr lang="en-US" sz="3600" b="1" dirty="0">
              <a:solidFill>
                <a:srgbClr val="F48835"/>
              </a:solidFill>
              <a:latin typeface="Century Gothic" panose="020B0502020202020204" pitchFamily="34" charset="0"/>
            </a:endParaRPr>
          </a:p>
          <a:p>
            <a:pPr marL="0" indent="0" algn="ctr">
              <a:buClr>
                <a:srgbClr val="002060"/>
              </a:buClr>
              <a:buNone/>
            </a:pPr>
            <a:endParaRPr lang="en-US" sz="3600" b="1" dirty="0">
              <a:solidFill>
                <a:srgbClr val="F48835"/>
              </a:solidFill>
              <a:latin typeface="Century Gothic" panose="020B0502020202020204" pitchFamily="34" charset="0"/>
            </a:endParaRPr>
          </a:p>
          <a:p>
            <a:pPr marL="0" indent="0" algn="ctr">
              <a:buClr>
                <a:srgbClr val="002060"/>
              </a:buClr>
              <a:buNone/>
            </a:pPr>
            <a:endParaRPr lang="en-US" sz="3600" b="1" dirty="0">
              <a:solidFill>
                <a:srgbClr val="F48835"/>
              </a:solidFill>
              <a:latin typeface="Century Gothic" panose="020B0502020202020204" pitchFamily="34" charset="0"/>
            </a:endParaRPr>
          </a:p>
          <a:p>
            <a:pPr marL="0" indent="0" algn="ctr">
              <a:buClr>
                <a:srgbClr val="002060"/>
              </a:buClr>
              <a:buNone/>
            </a:pPr>
            <a:r>
              <a:rPr lang="en-US" sz="2400" dirty="0">
                <a:solidFill>
                  <a:srgbClr val="002C61"/>
                </a:solidFill>
                <a:latin typeface="Century Gothic" panose="020B0502020202020204" pitchFamily="34" charset="0"/>
              </a:rPr>
              <a:t>If you have already activated your AU Access Account successfully, you may disregard this PowerPoint.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Auburn University, Office of International Programs www.auburn.edu/international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/>
              <a:t>2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2C6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Purpose of this presentation</a:t>
            </a:r>
          </a:p>
        </p:txBody>
      </p:sp>
      <p:sp>
        <p:nvSpPr>
          <p:cNvPr id="10" name="Chevron 9"/>
          <p:cNvSpPr/>
          <p:nvPr/>
        </p:nvSpPr>
        <p:spPr>
          <a:xfrm>
            <a:off x="434340" y="524985"/>
            <a:ext cx="1084218" cy="1005840"/>
          </a:xfrm>
          <a:prstGeom prst="chevron">
            <a:avLst>
              <a:gd name="adj" fmla="val 77273"/>
            </a:avLst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16329" y="485797"/>
            <a:ext cx="1188720" cy="1084218"/>
          </a:xfrm>
          <a:prstGeom prst="triangle">
            <a:avLst/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47792" y="2791075"/>
            <a:ext cx="629091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</a:pPr>
            <a:r>
              <a:rPr lang="en-US" sz="3600" b="1" dirty="0">
                <a:solidFill>
                  <a:srgbClr val="F48835"/>
                </a:solidFill>
                <a:latin typeface="Century Gothic" panose="020B0502020202020204" pitchFamily="34" charset="0"/>
              </a:rPr>
              <a:t>Assist international students with their AU Access activation and log in</a:t>
            </a:r>
          </a:p>
        </p:txBody>
      </p:sp>
      <p:pic>
        <p:nvPicPr>
          <p:cNvPr id="12" name="Picture 14" descr="Related image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73" y="1403933"/>
            <a:ext cx="3324441" cy="332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0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335" y="1926071"/>
            <a:ext cx="9144000" cy="2387600"/>
          </a:xfrm>
          <a:solidFill>
            <a:srgbClr val="002C61"/>
          </a:solidFill>
          <a:ln>
            <a:solidFill>
              <a:srgbClr val="002060"/>
            </a:solidFill>
          </a:ln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Let’s ACTIVATE 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your AU Access</a:t>
            </a:r>
          </a:p>
        </p:txBody>
      </p:sp>
      <p:sp>
        <p:nvSpPr>
          <p:cNvPr id="4" name="Half Frame 3"/>
          <p:cNvSpPr/>
          <p:nvPr/>
        </p:nvSpPr>
        <p:spPr>
          <a:xfrm>
            <a:off x="1144118" y="1609660"/>
            <a:ext cx="2847703" cy="2769326"/>
          </a:xfrm>
          <a:prstGeom prst="halfFrame">
            <a:avLst>
              <a:gd name="adj1" fmla="val 8297"/>
              <a:gd name="adj2" fmla="val 8585"/>
            </a:avLst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8" y="5309319"/>
            <a:ext cx="6217924" cy="1381761"/>
          </a:xfrm>
          <a:prstGeom prst="rect">
            <a:avLst/>
          </a:prstGeom>
        </p:spPr>
      </p:pic>
      <p:sp>
        <p:nvSpPr>
          <p:cNvPr id="7" name="Half Frame 6"/>
          <p:cNvSpPr/>
          <p:nvPr/>
        </p:nvSpPr>
        <p:spPr>
          <a:xfrm rot="10800000">
            <a:off x="8084849" y="1847693"/>
            <a:ext cx="2847703" cy="2769326"/>
          </a:xfrm>
          <a:prstGeom prst="halfFrame">
            <a:avLst>
              <a:gd name="adj1" fmla="val 8297"/>
              <a:gd name="adj2" fmla="val 8585"/>
            </a:avLst>
          </a:prstGeom>
          <a:solidFill>
            <a:srgbClr val="FA8327"/>
          </a:solidFill>
          <a:ln>
            <a:solidFill>
              <a:srgbClr val="F4883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7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2C6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   7 steps to activate your AU Access</a:t>
            </a:r>
          </a:p>
        </p:txBody>
      </p:sp>
      <p:sp>
        <p:nvSpPr>
          <p:cNvPr id="4" name="Chevron 3"/>
          <p:cNvSpPr/>
          <p:nvPr/>
        </p:nvSpPr>
        <p:spPr>
          <a:xfrm>
            <a:off x="434340" y="524985"/>
            <a:ext cx="1084218" cy="1005840"/>
          </a:xfrm>
          <a:prstGeom prst="chevron">
            <a:avLst>
              <a:gd name="adj" fmla="val 77273"/>
            </a:avLst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16329" y="485797"/>
            <a:ext cx="1188720" cy="1084218"/>
          </a:xfrm>
          <a:prstGeom prst="triangle">
            <a:avLst/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>
                <a:latin typeface="Century Gothic" panose="020B0502020202020204" pitchFamily="34" charset="0"/>
              </a:rPr>
              <a:t>4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305" y="2693390"/>
            <a:ext cx="4150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C61"/>
                </a:solidFill>
                <a:latin typeface="Century Gothic" panose="020B0502020202020204" pitchFamily="34" charset="0"/>
                <a:ea typeface="+mj-ea"/>
                <a:cs typeface="+mj-cs"/>
              </a:rPr>
              <a:t>To activate your AU Access visit </a:t>
            </a:r>
            <a:r>
              <a:rPr lang="en-US" sz="1600" dirty="0">
                <a:solidFill>
                  <a:srgbClr val="002C61"/>
                </a:solidFill>
                <a:latin typeface="Century Gothic" panose="020B0502020202020204" pitchFamily="34" charset="0"/>
                <a:ea typeface="+mj-ea"/>
                <a:cs typeface="+mj-cs"/>
                <a:hlinkClick r:id="rId2"/>
              </a:rPr>
              <a:t>www.auburn.edu/activate</a:t>
            </a:r>
            <a:endParaRPr lang="en-US" sz="1600" dirty="0">
              <a:solidFill>
                <a:srgbClr val="002C6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endParaRPr lang="en-US" sz="1600" dirty="0">
              <a:solidFill>
                <a:srgbClr val="002C6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r>
              <a:rPr lang="en-US" sz="1600" dirty="0">
                <a:solidFill>
                  <a:srgbClr val="002C61"/>
                </a:solidFill>
                <a:latin typeface="Century Gothic" panose="020B0502020202020204" pitchFamily="34" charset="0"/>
                <a:ea typeface="+mj-ea"/>
                <a:cs typeface="+mj-cs"/>
              </a:rPr>
              <a:t>Your username is written on your acceptance letter and is also known as your GID. It consists of 3 letters and 4 digits, e.g. kzp0049.</a:t>
            </a:r>
          </a:p>
        </p:txBody>
      </p:sp>
      <p:sp>
        <p:nvSpPr>
          <p:cNvPr id="3" name="Pentagon 2"/>
          <p:cNvSpPr/>
          <p:nvPr/>
        </p:nvSpPr>
        <p:spPr>
          <a:xfrm>
            <a:off x="0" y="1883508"/>
            <a:ext cx="1899125" cy="548640"/>
          </a:xfrm>
          <a:prstGeom prst="homePlate">
            <a:avLst/>
          </a:prstGeom>
          <a:solidFill>
            <a:srgbClr val="F48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757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1</a:t>
            </a:r>
          </a:p>
        </p:txBody>
      </p:sp>
      <p:sp>
        <p:nvSpPr>
          <p:cNvPr id="23" name="Round Diagonal Corner Rectangle 22"/>
          <p:cNvSpPr/>
          <p:nvPr/>
        </p:nvSpPr>
        <p:spPr>
          <a:xfrm>
            <a:off x="68580" y="2551734"/>
            <a:ext cx="4356264" cy="2141303"/>
          </a:xfrm>
          <a:prstGeom prst="round2DiagRect">
            <a:avLst/>
          </a:prstGeom>
          <a:noFill/>
          <a:ln>
            <a:solidFill>
              <a:srgbClr val="FA8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99899D-CE9E-4806-BBA6-B87C207FF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01" y="1838528"/>
            <a:ext cx="6940878" cy="43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2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2C6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   7 steps to activate your AU Access</a:t>
            </a:r>
          </a:p>
        </p:txBody>
      </p:sp>
      <p:sp>
        <p:nvSpPr>
          <p:cNvPr id="4" name="Chevron 3"/>
          <p:cNvSpPr/>
          <p:nvPr/>
        </p:nvSpPr>
        <p:spPr>
          <a:xfrm>
            <a:off x="434340" y="524985"/>
            <a:ext cx="1084218" cy="1005840"/>
          </a:xfrm>
          <a:prstGeom prst="chevron">
            <a:avLst>
              <a:gd name="adj" fmla="val 77273"/>
            </a:avLst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16329" y="485797"/>
            <a:ext cx="1188720" cy="1084218"/>
          </a:xfrm>
          <a:prstGeom prst="triangle">
            <a:avLst/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>
                <a:latin typeface="Century Gothic" panose="020B0502020202020204" pitchFamily="34" charset="0"/>
              </a:rPr>
              <a:t>5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1883508"/>
            <a:ext cx="1899125" cy="54864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1711574" y="1883508"/>
            <a:ext cx="1899125" cy="548640"/>
          </a:xfrm>
          <a:prstGeom prst="chevron">
            <a:avLst/>
          </a:prstGeom>
          <a:solidFill>
            <a:srgbClr val="F48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757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6500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9844" y="2693390"/>
            <a:ext cx="4314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C61"/>
                </a:solidFill>
                <a:latin typeface="Century Gothic" panose="020B0502020202020204" pitchFamily="34" charset="0"/>
              </a:rPr>
              <a:t>Verify and confirm your identity to continue. </a:t>
            </a:r>
          </a:p>
          <a:p>
            <a:endParaRPr lang="en-US" sz="1600" dirty="0">
              <a:solidFill>
                <a:srgbClr val="002C61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rgbClr val="002C61"/>
                </a:solidFill>
                <a:latin typeface="Century Gothic" panose="020B0502020202020204" pitchFamily="34" charset="0"/>
              </a:rPr>
              <a:t>If it is not you, click “Back” to return to the previous page and verify your username is correctly entered.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t="4091" r="458" b="6252"/>
          <a:stretch/>
        </p:blipFill>
        <p:spPr>
          <a:xfrm>
            <a:off x="4503018" y="2551735"/>
            <a:ext cx="6850781" cy="3814663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68580" y="2551735"/>
            <a:ext cx="4356264" cy="1862827"/>
          </a:xfrm>
          <a:prstGeom prst="round2DiagRect">
            <a:avLst/>
          </a:prstGeom>
          <a:noFill/>
          <a:ln>
            <a:solidFill>
              <a:srgbClr val="FA8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9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2C6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   7 steps to activate your AU Access</a:t>
            </a:r>
          </a:p>
        </p:txBody>
      </p:sp>
      <p:sp>
        <p:nvSpPr>
          <p:cNvPr id="4" name="Chevron 3"/>
          <p:cNvSpPr/>
          <p:nvPr/>
        </p:nvSpPr>
        <p:spPr>
          <a:xfrm>
            <a:off x="434340" y="524985"/>
            <a:ext cx="1084218" cy="1005840"/>
          </a:xfrm>
          <a:prstGeom prst="chevron">
            <a:avLst>
              <a:gd name="adj" fmla="val 77273"/>
            </a:avLst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16329" y="485797"/>
            <a:ext cx="1188720" cy="1084218"/>
          </a:xfrm>
          <a:prstGeom prst="triangle">
            <a:avLst/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>
                <a:latin typeface="Century Gothic" panose="020B0502020202020204" pitchFamily="34" charset="0"/>
              </a:rPr>
              <a:t>6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1883508"/>
            <a:ext cx="1899125" cy="54864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1711574" y="1883508"/>
            <a:ext cx="1899125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423146" y="1883508"/>
            <a:ext cx="1899125" cy="548640"/>
          </a:xfrm>
          <a:prstGeom prst="chevron">
            <a:avLst/>
          </a:prstGeom>
          <a:solidFill>
            <a:srgbClr val="F48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757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6500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7402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6796" y="2814123"/>
            <a:ext cx="36598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C61"/>
                </a:solidFill>
                <a:latin typeface="Century Gothic" panose="020B0502020202020204" pitchFamily="34" charset="0"/>
              </a:rPr>
              <a:t>Enter the required information to validate your identity</a:t>
            </a:r>
          </a:p>
          <a:p>
            <a:endParaRPr lang="en-US" sz="1600" dirty="0">
              <a:solidFill>
                <a:srgbClr val="002C61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rgbClr val="002C61"/>
                </a:solidFill>
                <a:latin typeface="Century Gothic" panose="020B0502020202020204" pitchFamily="34" charset="0"/>
              </a:rPr>
              <a:t>Your Banner ID is written on your acceptance letter and contains a 9-digit number, e.g. 903XXXXXX.</a:t>
            </a:r>
          </a:p>
          <a:p>
            <a:endParaRPr lang="en-US" sz="1600" dirty="0">
              <a:solidFill>
                <a:srgbClr val="002C61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rgbClr val="002C61"/>
                </a:solidFill>
                <a:latin typeface="Century Gothic" panose="020B0502020202020204" pitchFamily="34" charset="0"/>
              </a:rPr>
              <a:t>If you experience technical difficulties, please call the IT Help Desk at (334) 844-4944 and let them fix your account.</a:t>
            </a:r>
            <a:endParaRPr lang="en-US" sz="1600" dirty="0">
              <a:solidFill>
                <a:srgbClr val="002C6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3528" r="726" b="5873"/>
          <a:stretch/>
        </p:blipFill>
        <p:spPr>
          <a:xfrm>
            <a:off x="4503019" y="2551735"/>
            <a:ext cx="6850781" cy="3804616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68580" y="2551734"/>
            <a:ext cx="4356264" cy="3264180"/>
          </a:xfrm>
          <a:prstGeom prst="round2DiagRect">
            <a:avLst/>
          </a:prstGeom>
          <a:noFill/>
          <a:ln>
            <a:solidFill>
              <a:srgbClr val="FA8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6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2C6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   7 steps to activate your AU Access</a:t>
            </a:r>
          </a:p>
        </p:txBody>
      </p:sp>
      <p:sp>
        <p:nvSpPr>
          <p:cNvPr id="4" name="Chevron 3"/>
          <p:cNvSpPr/>
          <p:nvPr/>
        </p:nvSpPr>
        <p:spPr>
          <a:xfrm>
            <a:off x="434340" y="524985"/>
            <a:ext cx="1084218" cy="1005840"/>
          </a:xfrm>
          <a:prstGeom prst="chevron">
            <a:avLst>
              <a:gd name="adj" fmla="val 77273"/>
            </a:avLst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16329" y="485797"/>
            <a:ext cx="1188720" cy="1084218"/>
          </a:xfrm>
          <a:prstGeom prst="triangle">
            <a:avLst/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>
                <a:latin typeface="Century Gothic" panose="020B0502020202020204" pitchFamily="34" charset="0"/>
              </a:rPr>
              <a:t>7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1883508"/>
            <a:ext cx="1899125" cy="54864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1711574" y="1883508"/>
            <a:ext cx="1899125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423146" y="1883508"/>
            <a:ext cx="1899125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134709" y="1883508"/>
            <a:ext cx="1899125" cy="548640"/>
          </a:xfrm>
          <a:prstGeom prst="chevron">
            <a:avLst/>
          </a:prstGeom>
          <a:solidFill>
            <a:srgbClr val="F48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757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6500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7402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2556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716" y="2734126"/>
            <a:ext cx="414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C61"/>
                </a:solidFill>
                <a:latin typeface="Century Gothic" panose="020B0502020202020204" pitchFamily="34" charset="0"/>
              </a:rPr>
              <a:t>Enter and confirm your personal email address as an alternate email address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3559" r="736" b="4491"/>
          <a:stretch/>
        </p:blipFill>
        <p:spPr>
          <a:xfrm>
            <a:off x="4510497" y="2551735"/>
            <a:ext cx="6850781" cy="3804615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68580" y="2551735"/>
            <a:ext cx="4356264" cy="949558"/>
          </a:xfrm>
          <a:prstGeom prst="round2DiagRect">
            <a:avLst/>
          </a:prstGeom>
          <a:noFill/>
          <a:ln>
            <a:solidFill>
              <a:srgbClr val="FA8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7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2C6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   7 steps to activate your AU Access</a:t>
            </a:r>
          </a:p>
        </p:txBody>
      </p:sp>
      <p:sp>
        <p:nvSpPr>
          <p:cNvPr id="4" name="Chevron 3"/>
          <p:cNvSpPr/>
          <p:nvPr/>
        </p:nvSpPr>
        <p:spPr>
          <a:xfrm>
            <a:off x="434340" y="524985"/>
            <a:ext cx="1084218" cy="1005840"/>
          </a:xfrm>
          <a:prstGeom prst="chevron">
            <a:avLst>
              <a:gd name="adj" fmla="val 77273"/>
            </a:avLst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16329" y="485797"/>
            <a:ext cx="1188720" cy="1084218"/>
          </a:xfrm>
          <a:prstGeom prst="triangle">
            <a:avLst/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>
                <a:latin typeface="Century Gothic" panose="020B0502020202020204" pitchFamily="34" charset="0"/>
              </a:rPr>
              <a:t>8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1883508"/>
            <a:ext cx="1899125" cy="54864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1711574" y="1883508"/>
            <a:ext cx="1899125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423146" y="1883508"/>
            <a:ext cx="1899125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134709" y="1883508"/>
            <a:ext cx="1899125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854105" y="1883508"/>
            <a:ext cx="1899125" cy="548640"/>
          </a:xfrm>
          <a:prstGeom prst="chevron">
            <a:avLst/>
          </a:prstGeom>
          <a:solidFill>
            <a:srgbClr val="F48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757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6500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7402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2556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04180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1314" y="2769010"/>
            <a:ext cx="40157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C61"/>
                </a:solidFill>
                <a:latin typeface="Century Gothic" panose="020B0502020202020204" pitchFamily="34" charset="0"/>
              </a:rPr>
              <a:t>Set up your personal and confidential security questions. They will be used to verify your identity if you need to reset your account’s credentials.</a:t>
            </a:r>
          </a:p>
          <a:p>
            <a:endParaRPr lang="en-US" sz="1600" dirty="0">
              <a:solidFill>
                <a:srgbClr val="002C61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rgbClr val="002C61"/>
                </a:solidFill>
                <a:latin typeface="Century Gothic" panose="020B0502020202020204" pitchFamily="34" charset="0"/>
              </a:rPr>
              <a:t>We recommend that you keep a record of your questions and answers in case you forget.</a:t>
            </a:r>
            <a:endParaRPr lang="en-US" sz="1600" dirty="0">
              <a:solidFill>
                <a:srgbClr val="002C6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t="2479" r="941" b="3065"/>
          <a:stretch/>
        </p:blipFill>
        <p:spPr>
          <a:xfrm>
            <a:off x="4510497" y="2534573"/>
            <a:ext cx="6842250" cy="3769331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68580" y="2551734"/>
            <a:ext cx="4356264" cy="2418851"/>
          </a:xfrm>
          <a:prstGeom prst="round2DiagRect">
            <a:avLst/>
          </a:prstGeom>
          <a:noFill/>
          <a:ln>
            <a:solidFill>
              <a:srgbClr val="FA8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1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2C6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   7 steps to activate your AU Access</a:t>
            </a:r>
          </a:p>
        </p:txBody>
      </p:sp>
      <p:sp>
        <p:nvSpPr>
          <p:cNvPr id="4" name="Chevron 3"/>
          <p:cNvSpPr/>
          <p:nvPr/>
        </p:nvSpPr>
        <p:spPr>
          <a:xfrm>
            <a:off x="434340" y="524985"/>
            <a:ext cx="1084218" cy="1005840"/>
          </a:xfrm>
          <a:prstGeom prst="chevron">
            <a:avLst>
              <a:gd name="adj" fmla="val 77273"/>
            </a:avLst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16329" y="485797"/>
            <a:ext cx="1188720" cy="1084218"/>
          </a:xfrm>
          <a:prstGeom prst="triangle">
            <a:avLst/>
          </a:prstGeom>
          <a:solidFill>
            <a:srgbClr val="F48835"/>
          </a:solidFill>
          <a:ln>
            <a:solidFill>
              <a:srgbClr val="F48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Auburn University, Office of International Programs www.auburn.edu/international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F750-C6B3-42C0-8DAE-9F4AD7C1549B}" type="slidenum">
              <a:rPr lang="en-US" smtClean="0">
                <a:latin typeface="Century Gothic" panose="020B0502020202020204" pitchFamily="34" charset="0"/>
              </a:rPr>
              <a:t>9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1883508"/>
            <a:ext cx="1899125" cy="54864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1711574" y="1883508"/>
            <a:ext cx="1899125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423146" y="1883508"/>
            <a:ext cx="1899125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134709" y="1883508"/>
            <a:ext cx="1899125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854105" y="1883508"/>
            <a:ext cx="1899125" cy="54864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8575422" y="1883508"/>
            <a:ext cx="1899125" cy="548640"/>
          </a:xfrm>
          <a:prstGeom prst="chevron">
            <a:avLst/>
          </a:prstGeom>
          <a:solidFill>
            <a:srgbClr val="F48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757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6500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7402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2556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04180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75082" y="1951930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bg1"/>
                </a:solidFill>
                <a:latin typeface="Century" panose="02040604050505020304" pitchFamily="18" charset="0"/>
              </a:rPr>
              <a:t>STEP 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961" y="3432473"/>
            <a:ext cx="450342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A8327"/>
                </a:solidFill>
                <a:latin typeface="Century Gothic" panose="020B0502020202020204" pitchFamily="34" charset="0"/>
              </a:rPr>
              <a:t>Be Aware of password rules</a:t>
            </a:r>
          </a:p>
          <a:p>
            <a:r>
              <a:rPr lang="en-US" sz="1200" dirty="0">
                <a:solidFill>
                  <a:srgbClr val="002C61"/>
                </a:solidFill>
                <a:latin typeface="Century Gothic" panose="020B0502020202020204" pitchFamily="34" charset="0"/>
              </a:rPr>
              <a:t>Password must be 8 (min) to 16 (max) characters </a:t>
            </a:r>
          </a:p>
          <a:p>
            <a:r>
              <a:rPr lang="en-US" sz="1200" dirty="0">
                <a:solidFill>
                  <a:srgbClr val="002C61"/>
                </a:solidFill>
                <a:latin typeface="Century Gothic" panose="020B0502020202020204" pitchFamily="34" charset="0"/>
              </a:rPr>
              <a:t>and must start with a letter.</a:t>
            </a:r>
          </a:p>
          <a:p>
            <a:endParaRPr lang="en-US" sz="1200" dirty="0">
              <a:solidFill>
                <a:srgbClr val="002C61"/>
              </a:solidFill>
              <a:latin typeface="Century Gothic" panose="020B0502020202020204" pitchFamily="34" charset="0"/>
            </a:endParaRPr>
          </a:p>
          <a:p>
            <a:r>
              <a:rPr lang="en-US" sz="1200" dirty="0">
                <a:solidFill>
                  <a:srgbClr val="002C61"/>
                </a:solidFill>
                <a:latin typeface="Century Gothic" panose="020B0502020202020204" pitchFamily="34" charset="0"/>
              </a:rPr>
              <a:t>In addition, it must meet at least 3 of the following requirements:</a:t>
            </a:r>
          </a:p>
          <a:p>
            <a:endParaRPr lang="en-US" sz="1200" dirty="0">
              <a:solidFill>
                <a:srgbClr val="002C61"/>
              </a:solidFill>
              <a:latin typeface="Century Gothic" panose="020B0502020202020204" pitchFamily="34" charset="0"/>
            </a:endParaRPr>
          </a:p>
          <a:p>
            <a:r>
              <a:rPr lang="en-US" sz="1200" dirty="0">
                <a:solidFill>
                  <a:srgbClr val="002C61"/>
                </a:solidFill>
                <a:latin typeface="Century Gothic" panose="020B0502020202020204" pitchFamily="34" charset="0"/>
              </a:rPr>
              <a:t>An UPPERCASE letter (ABCDEFGHIJKLMNOPQRSTUVWXYZ)</a:t>
            </a:r>
          </a:p>
          <a:p>
            <a:endParaRPr lang="en-US" sz="1200" dirty="0">
              <a:solidFill>
                <a:srgbClr val="002C61"/>
              </a:solidFill>
              <a:latin typeface="Century Gothic" panose="020B0502020202020204" pitchFamily="34" charset="0"/>
            </a:endParaRPr>
          </a:p>
          <a:p>
            <a:r>
              <a:rPr lang="en-US" sz="1200" dirty="0">
                <a:solidFill>
                  <a:srgbClr val="002C61"/>
                </a:solidFill>
                <a:latin typeface="Century Gothic" panose="020B0502020202020204" pitchFamily="34" charset="0"/>
              </a:rPr>
              <a:t>A lowercase letter (</a:t>
            </a:r>
            <a:r>
              <a:rPr lang="en-US" sz="1200" dirty="0" err="1">
                <a:solidFill>
                  <a:srgbClr val="002C61"/>
                </a:solidFill>
                <a:latin typeface="Century Gothic" panose="020B0502020202020204" pitchFamily="34" charset="0"/>
              </a:rPr>
              <a:t>abcdefghijklmnopqrstuvwxyz</a:t>
            </a:r>
            <a:r>
              <a:rPr lang="en-US" sz="1200" dirty="0">
                <a:solidFill>
                  <a:srgbClr val="002C61"/>
                </a:solidFill>
                <a:latin typeface="Century Gothic" panose="020B0502020202020204" pitchFamily="34" charset="0"/>
              </a:rPr>
              <a:t>)</a:t>
            </a:r>
          </a:p>
          <a:p>
            <a:endParaRPr lang="en-US" sz="1200" dirty="0">
              <a:solidFill>
                <a:srgbClr val="002C61"/>
              </a:solidFill>
              <a:latin typeface="Century Gothic" panose="020B0502020202020204" pitchFamily="34" charset="0"/>
            </a:endParaRPr>
          </a:p>
          <a:p>
            <a:r>
              <a:rPr lang="en-US" sz="1200" dirty="0">
                <a:solidFill>
                  <a:srgbClr val="002C61"/>
                </a:solidFill>
                <a:latin typeface="Century Gothic" panose="020B0502020202020204" pitchFamily="34" charset="0"/>
              </a:rPr>
              <a:t>A number (0123456789)</a:t>
            </a:r>
          </a:p>
          <a:p>
            <a:endParaRPr lang="en-US" sz="1200" dirty="0">
              <a:solidFill>
                <a:srgbClr val="002C61"/>
              </a:solidFill>
              <a:latin typeface="Century Gothic" panose="020B0502020202020204" pitchFamily="34" charset="0"/>
            </a:endParaRPr>
          </a:p>
          <a:p>
            <a:r>
              <a:rPr lang="en-US" sz="1200" dirty="0">
                <a:solidFill>
                  <a:srgbClr val="002C61"/>
                </a:solidFill>
                <a:latin typeface="Century Gothic" panose="020B0502020202020204" pitchFamily="34" charset="0"/>
              </a:rPr>
              <a:t>A special character </a:t>
            </a:r>
          </a:p>
          <a:p>
            <a:r>
              <a:rPr lang="en-US" sz="1200" dirty="0">
                <a:solidFill>
                  <a:srgbClr val="002C61"/>
                </a:solidFill>
                <a:latin typeface="Century Gothic" panose="020B0502020202020204" pitchFamily="34" charset="0"/>
              </a:rPr>
              <a:t>(! @ # $ % ^ &amp; * - _ + = [ ] { } | \ : ' , . ? / ` ~ " &lt; &gt; ( ))</a:t>
            </a:r>
            <a:endParaRPr lang="en-US" sz="1200" dirty="0">
              <a:solidFill>
                <a:srgbClr val="002C6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t="2460" r="496" b="6290"/>
          <a:stretch/>
        </p:blipFill>
        <p:spPr>
          <a:xfrm>
            <a:off x="4517292" y="2534573"/>
            <a:ext cx="6836506" cy="3821777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68580" y="2551734"/>
            <a:ext cx="4356264" cy="3997557"/>
          </a:xfrm>
          <a:prstGeom prst="round2DiagRect">
            <a:avLst/>
          </a:prstGeom>
          <a:noFill/>
          <a:ln>
            <a:solidFill>
              <a:srgbClr val="FA8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9322" y="2660358"/>
            <a:ext cx="4014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C61"/>
                </a:solidFill>
                <a:latin typeface="Century Gothic" panose="020B0502020202020204" pitchFamily="34" charset="0"/>
              </a:rPr>
              <a:t>Set up your personal and confidential AU Access password</a:t>
            </a:r>
          </a:p>
        </p:txBody>
      </p:sp>
    </p:spTree>
    <p:extLst>
      <p:ext uri="{BB962C8B-B14F-4D97-AF65-F5344CB8AC3E}">
        <p14:creationId xmlns:p14="http://schemas.microsoft.com/office/powerpoint/2010/main" val="125088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4194</TotalTime>
  <Words>846</Words>
  <Application>Microsoft Office PowerPoint</Application>
  <PresentationFormat>Widescreen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</vt:lpstr>
      <vt:lpstr>Century Gothic</vt:lpstr>
      <vt:lpstr>Wingdings</vt:lpstr>
      <vt:lpstr>Office Theme</vt:lpstr>
      <vt:lpstr>AU ACCESS  ACTIVATION &amp; LOG IN</vt:lpstr>
      <vt:lpstr>Purpose of this presentation</vt:lpstr>
      <vt:lpstr>Let’s ACTIVATE  your AU Access</vt:lpstr>
      <vt:lpstr>    7 steps to activate your AU Access</vt:lpstr>
      <vt:lpstr>    7 steps to activate your AU Access</vt:lpstr>
      <vt:lpstr>    7 steps to activate your AU Access</vt:lpstr>
      <vt:lpstr>    7 steps to activate your AU Access</vt:lpstr>
      <vt:lpstr>    7 steps to activate your AU Access</vt:lpstr>
      <vt:lpstr>    7 steps to activate your AU Access</vt:lpstr>
      <vt:lpstr>    7 steps to activate your AU Access</vt:lpstr>
      <vt:lpstr>Let’s LOG IN to  your AU Access</vt:lpstr>
      <vt:lpstr>    3 steps to log in to your AU Access</vt:lpstr>
      <vt:lpstr>    3 steps to log in to your AU Access</vt:lpstr>
      <vt:lpstr>    3 steps to log in to your AU Access</vt:lpstr>
      <vt:lpstr>PowerPoint Presentation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Kalani Long</dc:creator>
  <cp:lastModifiedBy>Theresa Capule</cp:lastModifiedBy>
  <cp:revision>65</cp:revision>
  <dcterms:created xsi:type="dcterms:W3CDTF">2018-06-27T19:06:50Z</dcterms:created>
  <dcterms:modified xsi:type="dcterms:W3CDTF">2021-12-03T14:56:22Z</dcterms:modified>
</cp:coreProperties>
</file>